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0" r:id="rId4"/>
  </p:sldMasterIdLst>
  <p:notesMasterIdLst>
    <p:notesMasterId r:id="rId17"/>
  </p:notesMasterIdLst>
  <p:sldIdLst>
    <p:sldId id="256" r:id="rId5"/>
    <p:sldId id="257" r:id="rId6"/>
    <p:sldId id="269" r:id="rId7"/>
    <p:sldId id="309" r:id="rId8"/>
    <p:sldId id="284" r:id="rId9"/>
    <p:sldId id="310" r:id="rId10"/>
    <p:sldId id="315" r:id="rId11"/>
    <p:sldId id="285" r:id="rId12"/>
    <p:sldId id="313" r:id="rId13"/>
    <p:sldId id="311" r:id="rId14"/>
    <p:sldId id="267" r:id="rId15"/>
    <p:sldId id="263" r:id="rId16"/>
  </p:sldIdLst>
  <p:sldSz cx="9144000" cy="6858000" type="screen4x3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3">
          <p15:clr>
            <a:srgbClr val="A4A3A4"/>
          </p15:clr>
        </p15:guide>
        <p15:guide id="2" pos="18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le Bevan" initials="" lastIdx="1" clrIdx="0"/>
  <p:cmAuthor id="1" name="Edwards, Garrick L" initials="EL" lastIdx="7" clrIdx="1">
    <p:extLst>
      <p:ext uri="{19B8F6BF-5375-455C-9EA6-DF929625EA0E}">
        <p15:presenceInfo xmlns:p15="http://schemas.microsoft.com/office/powerpoint/2012/main" userId="S::gedwards37@gatech.edu::1cb9e8c8-9085-4d00-8a42-725198d41e40" providerId="AD"/>
      </p:ext>
    </p:extLst>
  </p:cmAuthor>
  <p:cmAuthor id="2" name="Aggarwal, Saurabh" initials="AS" lastIdx="7" clrIdx="2">
    <p:extLst>
      <p:ext uri="{19B8F6BF-5375-455C-9EA6-DF929625EA0E}">
        <p15:presenceInfo xmlns:p15="http://schemas.microsoft.com/office/powerpoint/2012/main" userId="S::saggarwal77@gatech.edu::14e28e24-77ea-47bc-9520-c4c1b0475a51" providerId="AD"/>
      </p:ext>
    </p:extLst>
  </p:cmAuthor>
  <p:cmAuthor id="3" name="Edwards, Garrick" initials="EG" lastIdx="6" clrIdx="3">
    <p:extLst>
      <p:ext uri="{19B8F6BF-5375-455C-9EA6-DF929625EA0E}">
        <p15:presenceInfo xmlns:p15="http://schemas.microsoft.com/office/powerpoint/2012/main" userId="S::Garrick.Edwards@aecom.com::ab96bb3b-b56d-4e31-b288-f56bab9967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057"/>
    <a:srgbClr val="C0504D"/>
    <a:srgbClr val="E1E10B"/>
    <a:srgbClr val="CBCB0E"/>
    <a:srgbClr val="7503B6"/>
    <a:srgbClr val="C14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78"/>
      </p:cViewPr>
      <p:guideLst>
        <p:guide orient="horz" pos="773"/>
        <p:guide pos="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, Siddharth" userId="c7f7b32b-4138-41c0-b6c6-9513505775fa" providerId="ADAL" clId="{5BF9883E-CF51-493A-A168-EFC7BA719268}"/>
    <pc:docChg chg="undo custSel addSld delSld modSld">
      <pc:chgData name="Sen, Siddharth" userId="c7f7b32b-4138-41c0-b6c6-9513505775fa" providerId="ADAL" clId="{5BF9883E-CF51-493A-A168-EFC7BA719268}" dt="2022-06-15T15:56:33.671" v="133" actId="2696"/>
      <pc:docMkLst>
        <pc:docMk/>
      </pc:docMkLst>
      <pc:sldChg chg="modSp mod">
        <pc:chgData name="Sen, Siddharth" userId="c7f7b32b-4138-41c0-b6c6-9513505775fa" providerId="ADAL" clId="{5BF9883E-CF51-493A-A168-EFC7BA719268}" dt="2022-06-15T15:56:33.366" v="132" actId="20577"/>
        <pc:sldMkLst>
          <pc:docMk/>
          <pc:sldMk cId="0" sldId="256"/>
        </pc:sldMkLst>
        <pc:spChg chg="mod">
          <ac:chgData name="Sen, Siddharth" userId="c7f7b32b-4138-41c0-b6c6-9513505775fa" providerId="ADAL" clId="{5BF9883E-CF51-493A-A168-EFC7BA719268}" dt="2022-06-15T15:56:33.366" v="132" actId="20577"/>
          <ac:spMkLst>
            <pc:docMk/>
            <pc:sldMk cId="0" sldId="256"/>
            <ac:spMk id="18" creationId="{00000000-0000-0000-0000-000000000000}"/>
          </ac:spMkLst>
        </pc:spChg>
      </pc:sldChg>
      <pc:sldChg chg="add del">
        <pc:chgData name="Sen, Siddharth" userId="c7f7b32b-4138-41c0-b6c6-9513505775fa" providerId="ADAL" clId="{5BF9883E-CF51-493A-A168-EFC7BA719268}" dt="2022-06-15T15:56:33.671" v="133" actId="2696"/>
        <pc:sldMkLst>
          <pc:docMk/>
          <pc:sldMk cId="0" sldId="257"/>
        </pc:sldMkLst>
      </pc:sldChg>
      <pc:sldChg chg="modSp mod">
        <pc:chgData name="Sen, Siddharth" userId="c7f7b32b-4138-41c0-b6c6-9513505775fa" providerId="ADAL" clId="{5BF9883E-CF51-493A-A168-EFC7BA719268}" dt="2022-06-15T15:56:31.407" v="125" actId="20577"/>
        <pc:sldMkLst>
          <pc:docMk/>
          <pc:sldMk cId="4144649991" sldId="309"/>
        </pc:sldMkLst>
        <pc:spChg chg="mod">
          <ac:chgData name="Sen, Siddharth" userId="c7f7b32b-4138-41c0-b6c6-9513505775fa" providerId="ADAL" clId="{5BF9883E-CF51-493A-A168-EFC7BA719268}" dt="2022-06-15T15:56:31.407" v="125" actId="20577"/>
          <ac:spMkLst>
            <pc:docMk/>
            <pc:sldMk cId="4144649991" sldId="309"/>
            <ac:spMk id="9" creationId="{A34CC28B-5607-A1E9-B341-E065812B70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0e05a7745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7" name="Google Shape;47;g10e05a7745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7304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0e05a7745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7" name="Google Shape;47;g10e05a7745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219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3dc37ce19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103dc37ce19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3dc37ce1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0" name="Google Shape;40;g103dc37ce1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14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3dc37ce1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0" name="Google Shape;40;g103dc37ce1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874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3dc37ce1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0" name="Google Shape;40;g103dc37ce1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18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3dc37ce1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0" name="Google Shape;40;g103dc37ce1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967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3dc37ce1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0" name="Google Shape;40;g103dc37ce1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4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3dc37ce1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0" name="Google Shape;40;g103dc37ce1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58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3dc37ce1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0" name="Google Shape;40;g103dc37ce1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20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subTitle" idx="1"/>
          </p:nvPr>
        </p:nvSpPr>
        <p:spPr>
          <a:xfrm>
            <a:off x="1857436" y="3793068"/>
            <a:ext cx="5096935" cy="168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A7934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1857437" y="333632"/>
            <a:ext cx="5096935" cy="345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4200"/>
              <a:buFont typeface="Roboto"/>
              <a:buNone/>
              <a:defRPr sz="4200" b="1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1210826" y="2487694"/>
            <a:ext cx="6722347" cy="188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ct val="135971"/>
              <a:buFont typeface="Roboto"/>
              <a:buNone/>
            </a:pPr>
            <a:endParaRPr sz="3088" dirty="0"/>
          </a:p>
          <a:p>
            <a:pPr marL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ct val="135971"/>
              <a:buFont typeface="Roboto"/>
              <a:buNone/>
            </a:pPr>
            <a:endParaRPr sz="3088" dirty="0"/>
          </a:p>
          <a:p>
            <a:pPr marL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ct val="135971"/>
              <a:buFont typeface="Roboto"/>
              <a:buNone/>
            </a:pPr>
            <a:endParaRPr sz="3088" dirty="0"/>
          </a:p>
          <a:p>
            <a:pPr marL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ct val="135971"/>
              <a:buFont typeface="Roboto"/>
              <a:buNone/>
            </a:pPr>
            <a:r>
              <a:rPr lang="en-US" sz="3050" dirty="0"/>
              <a:t>Understanding Markets </a:t>
            </a:r>
            <a:r>
              <a:rPr lang="en-US" sz="2200" dirty="0"/>
              <a:t>with</a:t>
            </a:r>
            <a:r>
              <a:rPr lang="en-US" sz="3050" dirty="0"/>
              <a:t> Data Science</a:t>
            </a:r>
          </a:p>
          <a:p>
            <a:pPr>
              <a:lnSpc>
                <a:spcPct val="114284"/>
              </a:lnSpc>
            </a:pPr>
            <a:r>
              <a:rPr lang="en-US" sz="2200" dirty="0"/>
              <a:t>(Team 3)</a:t>
            </a:r>
            <a:endParaRPr lang="en-US" dirty="0"/>
          </a:p>
          <a:p>
            <a:pPr>
              <a:buSzPct val="135971"/>
            </a:pPr>
            <a:br>
              <a:rPr lang="en-US" sz="3600" dirty="0"/>
            </a:br>
            <a:r>
              <a:rPr lang="en-US" sz="2200" dirty="0"/>
              <a:t>April 20,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722038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32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Implications</a:t>
            </a:r>
            <a:endParaRPr sz="32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754CA8-3AC9-6EF1-D620-008A6E76EB28}"/>
              </a:ext>
            </a:extLst>
          </p:cNvPr>
          <p:cNvSpPr txBox="1">
            <a:spLocks/>
          </p:cNvSpPr>
          <p:nvPr/>
        </p:nvSpPr>
        <p:spPr>
          <a:xfrm>
            <a:off x="43132" y="6369170"/>
            <a:ext cx="900906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816D4-DD68-E543-75DD-9B45F1ABB7AC}"/>
              </a:ext>
            </a:extLst>
          </p:cNvPr>
          <p:cNvSpPr txBox="1"/>
          <p:nvPr/>
        </p:nvSpPr>
        <p:spPr>
          <a:xfrm>
            <a:off x="285750" y="1188461"/>
            <a:ext cx="857249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From our predictions we can see that, we can reduce the size of our Test set from 80,000 questions to 67,284 if we keep only unique questions.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A</a:t>
            </a:r>
            <a:r>
              <a:rPr lang="en-US" sz="2000" b="1">
                <a:solidFill>
                  <a:schemeClr val="tx1"/>
                </a:solidFill>
              </a:rPr>
              <a:t> ~16% decrease</a:t>
            </a:r>
            <a:r>
              <a:rPr lang="en-US" sz="2000">
                <a:solidFill>
                  <a:schemeClr val="tx1"/>
                </a:solidFill>
              </a:rPr>
              <a:t> (not considering chaining)</a:t>
            </a:r>
            <a:endParaRPr lang="en-US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This reduction will aid in speeding up query search, reduce data storage required, and finally, improve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42452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722038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32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sz="32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E6E59CC-556A-586C-61D5-6ECD15AFEF08}"/>
              </a:ext>
            </a:extLst>
          </p:cNvPr>
          <p:cNvSpPr txBox="1">
            <a:spLocks/>
          </p:cNvSpPr>
          <p:nvPr/>
        </p:nvSpPr>
        <p:spPr>
          <a:xfrm>
            <a:off x="43132" y="6369170"/>
            <a:ext cx="900906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C43AF-C225-5EAB-5266-8C1AE4F58474}"/>
              </a:ext>
            </a:extLst>
          </p:cNvPr>
          <p:cNvSpPr txBox="1"/>
          <p:nvPr/>
        </p:nvSpPr>
        <p:spPr>
          <a:xfrm>
            <a:off x="285750" y="1188461"/>
            <a:ext cx="857249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Running the model for longer till the loss stabilizes.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Identify chains of similar questions (in addition to just pairs) – by permuting dataset.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Real-Time identification of similar question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(If a user is typing a new question, we can search if any similar question has already been asked (and answered) and refer the user to that post)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9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659219" y="2017781"/>
            <a:ext cx="8070111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40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br>
              <a:rPr lang="en-US" sz="4000" b="1">
                <a:latin typeface="Roboto"/>
                <a:ea typeface="Roboto"/>
                <a:cs typeface="Roboto"/>
              </a:rPr>
            </a:br>
            <a:endParaRPr sz="40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44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Question &amp; Answer</a:t>
            </a:r>
            <a:endParaRPr sz="44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600" b="1">
                <a:solidFill>
                  <a:srgbClr val="A7934B"/>
                </a:solidFill>
                <a:latin typeface="Roboto"/>
                <a:ea typeface="Roboto"/>
                <a:sym typeface="Roboto"/>
              </a:rPr>
              <a:t>Team Members</a:t>
            </a:r>
            <a:endParaRPr lang="en-US"/>
          </a:p>
        </p:txBody>
      </p:sp>
      <p:sp>
        <p:nvSpPr>
          <p:cNvPr id="21" name="Google Shape;29;p5">
            <a:extLst>
              <a:ext uri="{FF2B5EF4-FFF2-40B4-BE49-F238E27FC236}">
                <a16:creationId xmlns:a16="http://schemas.microsoft.com/office/drawing/2014/main" id="{CD94619B-4058-4A0C-B8D8-F2C50CAADE0F}"/>
              </a:ext>
            </a:extLst>
          </p:cNvPr>
          <p:cNvSpPr txBox="1"/>
          <p:nvPr/>
        </p:nvSpPr>
        <p:spPr>
          <a:xfrm>
            <a:off x="1597158" y="3820907"/>
            <a:ext cx="2437499" cy="55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spcBef>
                <a:spcPts val="420"/>
              </a:spcBef>
            </a:pPr>
            <a:r>
              <a:rPr lang="en-US" sz="2100">
                <a:solidFill>
                  <a:srgbClr val="003057"/>
                </a:solidFill>
              </a:rPr>
              <a:t>Saurabh Aggarwal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B78D96-CC29-4646-AD4F-FFC62EB86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53" y="2331712"/>
            <a:ext cx="1554480" cy="15544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F6E17-EA4C-F74E-F55E-A8BADC18659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1887" y="6369170"/>
            <a:ext cx="1073434" cy="972793"/>
          </a:xfrm>
        </p:spPr>
        <p:txBody>
          <a:bodyPr/>
          <a:lstStyle/>
          <a:p>
            <a:fld id="{00000000-1234-1234-1234-123412341234}" type="slidenum">
              <a:rPr lang="en-US"/>
              <a:t>2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7E01DC0-5E52-5E04-20F6-2A9BB1BD38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97" t="7435" r="-1117" b="30112"/>
          <a:stretch/>
        </p:blipFill>
        <p:spPr>
          <a:xfrm>
            <a:off x="5465177" y="2283075"/>
            <a:ext cx="1598935" cy="163488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Google Shape;29;p5">
            <a:extLst>
              <a:ext uri="{FF2B5EF4-FFF2-40B4-BE49-F238E27FC236}">
                <a16:creationId xmlns:a16="http://schemas.microsoft.com/office/drawing/2014/main" id="{B300F0A5-A836-F78D-6CB6-18E0F7F89DDD}"/>
              </a:ext>
            </a:extLst>
          </p:cNvPr>
          <p:cNvSpPr txBox="1"/>
          <p:nvPr/>
        </p:nvSpPr>
        <p:spPr>
          <a:xfrm>
            <a:off x="5040748" y="3820906"/>
            <a:ext cx="2437499" cy="55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spcBef>
                <a:spcPts val="420"/>
              </a:spcBef>
            </a:pPr>
            <a:r>
              <a:rPr lang="en-US" sz="2100">
                <a:solidFill>
                  <a:srgbClr val="003057"/>
                </a:solidFill>
              </a:rPr>
              <a:t>Siddharth Sen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85725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36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4D42E-D650-4F74-B43C-CBA5ADFA71C1}"/>
              </a:ext>
            </a:extLst>
          </p:cNvPr>
          <p:cNvSpPr txBox="1"/>
          <p:nvPr/>
        </p:nvSpPr>
        <p:spPr>
          <a:xfrm>
            <a:off x="1251699" y="1342080"/>
            <a:ext cx="7356059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+mj-lt"/>
              <a:buAutoNum type="romanUcPeriod"/>
            </a:pPr>
            <a:r>
              <a:rPr lang="en-US" sz="2800">
                <a:solidFill>
                  <a:schemeClr val="tx1"/>
                </a:solidFill>
              </a:rPr>
              <a:t>Problem Statement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+mj-lt"/>
              <a:buAutoNum type="romanUcPeriod"/>
            </a:pPr>
            <a:r>
              <a:rPr lang="en-US" sz="2800">
                <a:solidFill>
                  <a:schemeClr val="tx1"/>
                </a:solidFill>
              </a:rPr>
              <a:t>Motivation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85000"/>
              <a:buAutoNum type="romanUcPeriod"/>
            </a:pPr>
            <a:r>
              <a:rPr lang="en-US" sz="2800">
                <a:solidFill>
                  <a:schemeClr val="tx1"/>
                </a:solidFill>
              </a:rPr>
              <a:t>Methodology</a:t>
            </a:r>
            <a:endParaRPr lang="en-US">
              <a:solidFill>
                <a:schemeClr val="tx1"/>
              </a:solidFill>
            </a:endParaRP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+mj-lt"/>
              <a:buAutoNum type="romanUcPeriod"/>
            </a:pPr>
            <a:r>
              <a:rPr lang="en-US" sz="2800">
                <a:solidFill>
                  <a:schemeClr val="tx1"/>
                </a:solidFill>
              </a:rPr>
              <a:t>Results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85000"/>
              <a:buAutoNum type="romanUcPeriod"/>
            </a:pPr>
            <a:r>
              <a:rPr lang="en-US" sz="2800">
                <a:solidFill>
                  <a:schemeClr val="tx1"/>
                </a:solidFill>
              </a:rPr>
              <a:t>Implications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+mj-lt"/>
              <a:buAutoNum type="romanUcPeriod"/>
            </a:pPr>
            <a:r>
              <a:rPr lang="en-US" sz="2800">
                <a:solidFill>
                  <a:schemeClr val="tx1"/>
                </a:solidFill>
              </a:rPr>
              <a:t>Future Steps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+mj-lt"/>
              <a:buAutoNum type="romanUcPeriod"/>
            </a:pPr>
            <a:r>
              <a:rPr lang="en-US" sz="280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16C94-6075-F408-20FC-28A1B211F2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0642" y="6297283"/>
            <a:ext cx="757133" cy="483963"/>
          </a:xfrm>
        </p:spPr>
        <p:txBody>
          <a:bodyPr/>
          <a:lstStyle/>
          <a:p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85725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36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EC2EA-4971-FC26-FA2B-827093057A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3132" y="6311660"/>
            <a:ext cx="1260340" cy="785887"/>
          </a:xfrm>
        </p:spPr>
        <p:txBody>
          <a:bodyPr/>
          <a:lstStyle/>
          <a:p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CC28B-5607-A1E9-B341-E065812B70A3}"/>
              </a:ext>
            </a:extLst>
          </p:cNvPr>
          <p:cNvSpPr txBox="1"/>
          <p:nvPr/>
        </p:nvSpPr>
        <p:spPr>
          <a:xfrm>
            <a:off x="285750" y="2809533"/>
            <a:ext cx="8572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2800" b="1" dirty="0"/>
              <a:t>Deduplication in Online Discussion Forums</a:t>
            </a:r>
          </a:p>
        </p:txBody>
      </p:sp>
    </p:spTree>
    <p:extLst>
      <p:ext uri="{BB962C8B-B14F-4D97-AF65-F5344CB8AC3E}">
        <p14:creationId xmlns:p14="http://schemas.microsoft.com/office/powerpoint/2010/main" val="414464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85725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36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427FB-56F5-4C04-59EF-6F056FFF293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509" y="6397925"/>
            <a:ext cx="1102189" cy="929661"/>
          </a:xfrm>
        </p:spPr>
        <p:txBody>
          <a:bodyPr/>
          <a:lstStyle/>
          <a:p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2C40E6-E2F8-373F-04FA-2E87B5FE8DFB}"/>
              </a:ext>
            </a:extLst>
          </p:cNvPr>
          <p:cNvSpPr/>
          <p:nvPr/>
        </p:nvSpPr>
        <p:spPr>
          <a:xfrm>
            <a:off x="592853" y="1085222"/>
            <a:ext cx="5436158" cy="763675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Discussion Forums are getting more crowded as time passes by</a:t>
            </a:r>
          </a:p>
          <a:p>
            <a:r>
              <a:rPr lang="en-US" sz="1100">
                <a:solidFill>
                  <a:schemeClr val="tx1"/>
                </a:solidFill>
              </a:rPr>
              <a:t>  (</a:t>
            </a:r>
            <a:r>
              <a:rPr lang="en-US" sz="1100" err="1">
                <a:solidFill>
                  <a:schemeClr val="tx1"/>
                </a:solidFill>
              </a:rPr>
              <a:t>StackOverflow</a:t>
            </a:r>
            <a:r>
              <a:rPr lang="en-US" sz="1100">
                <a:solidFill>
                  <a:schemeClr val="tx1"/>
                </a:solidFill>
              </a:rPr>
              <a:t>/ Quora)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14ED63-9F3B-9A48-E379-EFC984265354}"/>
              </a:ext>
            </a:extLst>
          </p:cNvPr>
          <p:cNvSpPr/>
          <p:nvPr/>
        </p:nvSpPr>
        <p:spPr>
          <a:xfrm>
            <a:off x="5385919" y="4688338"/>
            <a:ext cx="2496966" cy="1709587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Enabling fewer questions overall and better answers to all questions.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48D285F-5E36-EB27-8639-B9C603FE2366}"/>
              </a:ext>
            </a:extLst>
          </p:cNvPr>
          <p:cNvSpPr/>
          <p:nvPr/>
        </p:nvSpPr>
        <p:spPr>
          <a:xfrm>
            <a:off x="1261117" y="4688337"/>
            <a:ext cx="2496966" cy="1709588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This will result in the user having to spend less time to find a solution, less storage and computation on the backend.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E94A84-C4C4-05AF-87B9-67B6367E80DC}"/>
              </a:ext>
            </a:extLst>
          </p:cNvPr>
          <p:cNvSpPr/>
          <p:nvPr/>
        </p:nvSpPr>
        <p:spPr>
          <a:xfrm>
            <a:off x="1853921" y="3576269"/>
            <a:ext cx="5436158" cy="763675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Deduplication of questions will help consolidate information from all similar threads into one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610EEF-D775-D79A-DED3-9B2B7644B0B1}"/>
              </a:ext>
            </a:extLst>
          </p:cNvPr>
          <p:cNvSpPr/>
          <p:nvPr/>
        </p:nvSpPr>
        <p:spPr>
          <a:xfrm>
            <a:off x="592853" y="2328905"/>
            <a:ext cx="5436158" cy="767356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Difficult to find what you are looking for among the forest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0B74E1-4B00-35BA-44F9-2077AA890BCA}"/>
              </a:ext>
            </a:extLst>
          </p:cNvPr>
          <p:cNvSpPr/>
          <p:nvPr/>
        </p:nvSpPr>
        <p:spPr>
          <a:xfrm>
            <a:off x="6541477" y="622998"/>
            <a:ext cx="1848897" cy="763675"/>
          </a:xfrm>
          <a:prstGeom prst="ellips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# Users (↑)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545779-CBF0-B71A-EF33-069D140F2810}"/>
              </a:ext>
            </a:extLst>
          </p:cNvPr>
          <p:cNvSpPr/>
          <p:nvPr/>
        </p:nvSpPr>
        <p:spPr>
          <a:xfrm>
            <a:off x="6541477" y="1627016"/>
            <a:ext cx="1848897" cy="767356"/>
          </a:xfrm>
          <a:prstGeom prst="ellips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New things to query about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AA911-D9ED-26D9-BEB4-DA59073B227F}"/>
              </a:ext>
            </a:extLst>
          </p:cNvPr>
          <p:cNvSpPr txBox="1"/>
          <p:nvPr/>
        </p:nvSpPr>
        <p:spPr>
          <a:xfrm>
            <a:off x="535478" y="3182376"/>
            <a:ext cx="8073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-------------------------------------------------------------------------------------------------------------------------------------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54ED3FA-093A-1998-6900-B221926E4CA0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3314309" y="1845520"/>
            <a:ext cx="2973" cy="48973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35F1C0-FF61-1649-3112-DEA988C35873}"/>
              </a:ext>
            </a:extLst>
          </p:cNvPr>
          <p:cNvCxnSpPr>
            <a:cxnSpLocks/>
            <a:stCxn id="14" idx="2"/>
            <a:endCxn id="3" idx="3"/>
          </p:cNvCxnSpPr>
          <p:nvPr/>
        </p:nvCxnSpPr>
        <p:spPr>
          <a:xfrm rot="10800000">
            <a:off x="6029011" y="1467060"/>
            <a:ext cx="512466" cy="54363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331A45B-C067-7B6D-B26E-3BA195D53158}"/>
              </a:ext>
            </a:extLst>
          </p:cNvPr>
          <p:cNvCxnSpPr>
            <a:cxnSpLocks/>
            <a:stCxn id="4" idx="2"/>
            <a:endCxn id="3" idx="3"/>
          </p:cNvCxnSpPr>
          <p:nvPr/>
        </p:nvCxnSpPr>
        <p:spPr>
          <a:xfrm rot="10800000" flipV="1">
            <a:off x="6029011" y="1004836"/>
            <a:ext cx="512466" cy="46222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49AEB0B-CEEB-1F37-5AF6-B67235FDDC19}"/>
              </a:ext>
            </a:extLst>
          </p:cNvPr>
          <p:cNvCxnSpPr>
            <a:cxnSpLocks/>
            <a:stCxn id="11" idx="2"/>
            <a:endCxn id="10" idx="3"/>
          </p:cNvCxnSpPr>
          <p:nvPr/>
        </p:nvCxnSpPr>
        <p:spPr>
          <a:xfrm rot="5400000">
            <a:off x="3563449" y="4534579"/>
            <a:ext cx="1203187" cy="813917"/>
          </a:xfrm>
          <a:prstGeom prst="curved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A7420BB-B5B8-39ED-AB3B-FB2D339FEC29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4377365" y="4534578"/>
            <a:ext cx="1203188" cy="813919"/>
          </a:xfrm>
          <a:prstGeom prst="curved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05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85725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 sz="36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5142D-CC25-6799-2E8C-9E1DAF03F3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3132" y="6369170"/>
            <a:ext cx="900906" cy="714000"/>
          </a:xfrm>
        </p:spPr>
        <p:txBody>
          <a:bodyPr/>
          <a:lstStyle/>
          <a:p>
            <a:fld id="{00000000-1234-1234-1234-123412341234}" type="slidenum">
              <a:rPr lang="en-US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5BFE4-D5BB-95EA-2674-DB2019657CBB}"/>
              </a:ext>
            </a:extLst>
          </p:cNvPr>
          <p:cNvSpPr txBox="1"/>
          <p:nvPr/>
        </p:nvSpPr>
        <p:spPr>
          <a:xfrm>
            <a:off x="285750" y="1188461"/>
            <a:ext cx="8572499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Data: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We used the data from a 2017 Kaggle Competition on Sentence Similarity. The dataset given had ~400k Quora Questions Pairs.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Approach: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D7C375-91E9-8BF8-3B2C-843F8A7B51B6}"/>
              </a:ext>
            </a:extLst>
          </p:cNvPr>
          <p:cNvSpPr/>
          <p:nvPr/>
        </p:nvSpPr>
        <p:spPr>
          <a:xfrm>
            <a:off x="884255" y="3259252"/>
            <a:ext cx="3074796" cy="1529662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>
                <a:solidFill>
                  <a:schemeClr val="tx1"/>
                </a:solidFill>
              </a:rPr>
              <a:t>Data Cleaning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err="1">
                <a:solidFill>
                  <a:schemeClr val="tx1"/>
                </a:solidFill>
              </a:rPr>
              <a:t>Stopword</a:t>
            </a:r>
            <a:r>
              <a:rPr lang="en-US">
                <a:solidFill>
                  <a:schemeClr val="tx1"/>
                </a:solidFill>
              </a:rPr>
              <a:t> Removal</a:t>
            </a:r>
            <a:endParaRPr lang="en-US">
              <a:solidFill>
                <a:schemeClr val="tx1"/>
              </a:solidFill>
              <a:cs typeface="Arial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Stemming</a:t>
            </a:r>
            <a:endParaRPr lang="en-US">
              <a:solidFill>
                <a:schemeClr val="tx1"/>
              </a:solidFill>
              <a:cs typeface="Arial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Lemmatization</a:t>
            </a:r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7A438B-CCEB-B959-1E93-A859C4414F76}"/>
              </a:ext>
            </a:extLst>
          </p:cNvPr>
          <p:cNvSpPr/>
          <p:nvPr/>
        </p:nvSpPr>
        <p:spPr>
          <a:xfrm>
            <a:off x="884255" y="4997657"/>
            <a:ext cx="3074796" cy="1529662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>
                <a:solidFill>
                  <a:schemeClr val="tx1"/>
                </a:solidFill>
              </a:rPr>
              <a:t>Modeling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Siamese Neural Network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>
                <a:solidFill>
                  <a:schemeClr val="tx1"/>
                </a:solidFill>
              </a:rPr>
              <a:t>with</a:t>
            </a:r>
            <a:r>
              <a:rPr lang="en-US">
                <a:solidFill>
                  <a:schemeClr val="tx1"/>
                </a:solidFill>
              </a:rPr>
              <a:t> LSTM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>
                <a:solidFill>
                  <a:schemeClr val="tx1"/>
                </a:solidFill>
              </a:rPr>
              <a:t>and</a:t>
            </a:r>
            <a:r>
              <a:rPr lang="en-US">
                <a:solidFill>
                  <a:schemeClr val="tx1"/>
                </a:solidFill>
              </a:rPr>
              <a:t> Manhattan Distance </a:t>
            </a:r>
            <a:r>
              <a:rPr lang="en-US" sz="1200">
                <a:solidFill>
                  <a:schemeClr val="tx1"/>
                </a:solidFill>
              </a:rPr>
              <a:t>for similarity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25C0A-26B8-FD87-7D2C-20506DE7E114}"/>
              </a:ext>
            </a:extLst>
          </p:cNvPr>
          <p:cNvSpPr/>
          <p:nvPr/>
        </p:nvSpPr>
        <p:spPr>
          <a:xfrm>
            <a:off x="4752869" y="3836804"/>
            <a:ext cx="3506876" cy="2026745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>
                <a:solidFill>
                  <a:schemeClr val="tx1"/>
                </a:solidFill>
              </a:rPr>
              <a:t>Model Details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Optimizer: Adam (cross-entropy loss)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err="1">
                <a:solidFill>
                  <a:schemeClr val="tx1"/>
                </a:solidFill>
              </a:rPr>
              <a:t>batch_size</a:t>
            </a:r>
            <a:r>
              <a:rPr lang="en-US">
                <a:solidFill>
                  <a:schemeClr val="tx1"/>
                </a:solidFill>
              </a:rPr>
              <a:t>: 64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# units in LSTM: 50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# epochs: 10 (Hardware limitations)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chemeClr val="tx1"/>
                </a:solidFill>
              </a:rPr>
              <a:t>learning rate: 0.001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C1E82C0-5A21-7DC3-471F-E860078C78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317282" y="4893285"/>
            <a:ext cx="208743" cy="1270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1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85725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A7934B"/>
              </a:buClr>
              <a:buSzPts val="3600"/>
            </a:pPr>
            <a:r>
              <a:rPr lang="en-US" sz="36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Siamese Networks </a:t>
            </a:r>
            <a:r>
              <a:rPr lang="en-US" sz="20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(Background)</a:t>
            </a:r>
            <a:endParaRPr sz="20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5142D-CC25-6799-2E8C-9E1DAF03F3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3132" y="6369170"/>
            <a:ext cx="900906" cy="714000"/>
          </a:xfrm>
        </p:spPr>
        <p:txBody>
          <a:bodyPr/>
          <a:lstStyle/>
          <a:p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D4DFD719-E8C6-88A0-4C11-BE044D9C3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853" y="1317409"/>
            <a:ext cx="6374920" cy="423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7198295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b="1">
                <a:solidFill>
                  <a:schemeClr val="tx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Results</a:t>
            </a:r>
            <a:endParaRPr lang="en-US" sz="2800" b="1">
              <a:solidFill>
                <a:schemeClr val="tx2">
                  <a:lumMod val="50000"/>
                </a:schemeClr>
              </a:solidFill>
              <a:latin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endParaRPr sz="2400" b="1">
              <a:solidFill>
                <a:schemeClr val="tx2">
                  <a:lumMod val="75000"/>
                </a:schemeClr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8319AF7-B2BB-8BCE-4DAE-140B0D747CCC}"/>
              </a:ext>
            </a:extLst>
          </p:cNvPr>
          <p:cNvSpPr txBox="1">
            <a:spLocks/>
          </p:cNvSpPr>
          <p:nvPr/>
        </p:nvSpPr>
        <p:spPr>
          <a:xfrm>
            <a:off x="43132" y="6369170"/>
            <a:ext cx="900906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7BBDA-BD1B-6778-6BA6-CECB2A5777AA}"/>
              </a:ext>
            </a:extLst>
          </p:cNvPr>
          <p:cNvSpPr txBox="1"/>
          <p:nvPr/>
        </p:nvSpPr>
        <p:spPr>
          <a:xfrm>
            <a:off x="285750" y="1188461"/>
            <a:ext cx="857249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Test Accuracy: 83.48%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Confusion Matrix: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3569DB9-43B2-08F5-F922-9DCE7C8E8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196723"/>
              </p:ext>
            </p:extLst>
          </p:nvPr>
        </p:nvGraphicFramePr>
        <p:xfrm>
          <a:off x="1972769" y="2891644"/>
          <a:ext cx="5120640" cy="107242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3801834693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098367936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323225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Pred 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Pred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49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True 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22914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2238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89573"/>
                  </a:ext>
                </a:extLst>
              </a:tr>
              <a:tr h="3307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True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4370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10478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92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703B2D-302F-2343-F77B-CC2DDCA283B4}"/>
              </a:ext>
            </a:extLst>
          </p:cNvPr>
          <p:cNvSpPr txBox="1"/>
          <p:nvPr/>
        </p:nvSpPr>
        <p:spPr>
          <a:xfrm>
            <a:off x="285750" y="4371608"/>
            <a:ext cx="8572499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Precision (TP/(TP+FP)): 0.824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1"/>
                </a:solidFill>
              </a:rPr>
              <a:t>Recall (TP/(TP+FN)): 0.7</a:t>
            </a:r>
          </a:p>
        </p:txBody>
      </p:sp>
    </p:spTree>
    <p:extLst>
      <p:ext uri="{BB962C8B-B14F-4D97-AF65-F5344CB8AC3E}">
        <p14:creationId xmlns:p14="http://schemas.microsoft.com/office/powerpoint/2010/main" val="18491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85750" y="200721"/>
            <a:ext cx="7198295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b="1">
                <a:solidFill>
                  <a:schemeClr val="tx2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Accuracy/ Loss Plots</a:t>
            </a:r>
            <a:endParaRPr lang="en-US" sz="2800" b="1">
              <a:solidFill>
                <a:schemeClr val="tx2">
                  <a:lumMod val="50000"/>
                </a:schemeClr>
              </a:solidFill>
              <a:latin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endParaRPr sz="2400" b="1">
              <a:solidFill>
                <a:schemeClr val="tx2">
                  <a:lumMod val="75000"/>
                </a:schemeClr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8319AF7-B2BB-8BCE-4DAE-140B0D747CCC}"/>
              </a:ext>
            </a:extLst>
          </p:cNvPr>
          <p:cNvSpPr txBox="1">
            <a:spLocks/>
          </p:cNvSpPr>
          <p:nvPr/>
        </p:nvSpPr>
        <p:spPr>
          <a:xfrm>
            <a:off x="43132" y="6369170"/>
            <a:ext cx="900906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08E2747-D802-3404-9DAE-B90BAA81B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11" y="2154559"/>
            <a:ext cx="4286250" cy="303973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505FA66-4ABC-9C50-0E07-FD4B8AF72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039" y="2154560"/>
            <a:ext cx="4286250" cy="30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862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68FF56FF64B54FBB50B93FAC6EE8B8" ma:contentTypeVersion="11" ma:contentTypeDescription="Create a new document." ma:contentTypeScope="" ma:versionID="fc0e2b70b48f7fe90944099ce4a57e91">
  <xsd:schema xmlns:xsd="http://www.w3.org/2001/XMLSchema" xmlns:xs="http://www.w3.org/2001/XMLSchema" xmlns:p="http://schemas.microsoft.com/office/2006/metadata/properties" xmlns:ns2="c67172da-b16d-4dcd-b2f4-50659ee291b3" targetNamespace="http://schemas.microsoft.com/office/2006/metadata/properties" ma:root="true" ma:fieldsID="c099d79254c1770380a76dabf520e04a" ns2:_="">
    <xsd:import namespace="c67172da-b16d-4dcd-b2f4-50659ee291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7172da-b16d-4dcd-b2f4-50659ee291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F96223-2B97-4770-82AC-BA699A57B685}">
  <ds:schemaRefs>
    <ds:schemaRef ds:uri="c67172da-b16d-4dcd-b2f4-50659ee291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A5EC552-2346-47E2-9388-212FDA0C10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ED54D5-B96D-4837-BFE0-8DA84127030C}">
  <ds:schemaRefs>
    <ds:schemaRef ds:uri="c67172da-b16d-4dcd-b2f4-50659ee291b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On-screen Show (4:3)</PresentationFormat>
  <Paragraphs>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Roboto</vt:lpstr>
      <vt:lpstr>Arial</vt:lpstr>
      <vt:lpstr>Custom Design</vt:lpstr>
      <vt:lpstr>   Understanding Markets with Data Science (Team 3)  April 20, 2022</vt:lpstr>
      <vt:lpstr>Team Members</vt:lpstr>
      <vt:lpstr>Agenda </vt:lpstr>
      <vt:lpstr>Problem Statement </vt:lpstr>
      <vt:lpstr>Motivation </vt:lpstr>
      <vt:lpstr>Methodology </vt:lpstr>
      <vt:lpstr>Siamese Networks (Background) </vt:lpstr>
      <vt:lpstr>Results </vt:lpstr>
      <vt:lpstr>Accuracy/ Loss Plots </vt:lpstr>
      <vt:lpstr>Implications</vt:lpstr>
      <vt:lpstr>Future Work</vt:lpstr>
      <vt:lpstr>Thank You  Question &amp;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Analytics Practicum Graduate Team Check-in #1 2.16.22</dc:title>
  <dc:creator>Edwards, Garrick</dc:creator>
  <cp:lastModifiedBy>Sen, Siddharth</cp:lastModifiedBy>
  <cp:revision>1</cp:revision>
  <dcterms:modified xsi:type="dcterms:W3CDTF">2022-06-15T15:56:38Z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0x0101008168FF56FF64B54FBB50B93FAC6EE8B8</vt:lpwstr>
  </property>
</Properties>
</file>